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3"/>
  </p:notesMasterIdLst>
  <p:sldIdLst>
    <p:sldId id="256" r:id="rId3"/>
    <p:sldId id="264" r:id="rId4"/>
    <p:sldId id="265" r:id="rId5"/>
    <p:sldId id="295" r:id="rId6"/>
    <p:sldId id="267" r:id="rId7"/>
    <p:sldId id="268" r:id="rId8"/>
    <p:sldId id="296" r:id="rId9"/>
    <p:sldId id="270" r:id="rId10"/>
    <p:sldId id="294" r:id="rId11"/>
    <p:sldId id="271" r:id="rId12"/>
  </p:sldIdLst>
  <p:sldSz cx="9144000" cy="5143500" type="screen16x9"/>
  <p:notesSz cx="6858000" cy="9144000"/>
  <p:embeddedFontLst>
    <p:embeddedFont>
      <p:font typeface="CMU SERIF ROMAN" panose="02000603000000000000" pitchFamily="2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Merriweather" panose="00000500000000000000" pitchFamily="2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Proxima Nova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0"/>
  </p:normalViewPr>
  <p:slideViewPr>
    <p:cSldViewPr snapToGrid="0">
      <p:cViewPr varScale="1">
        <p:scale>
          <a:sx n="138" d="100"/>
          <a:sy n="138" d="100"/>
        </p:scale>
        <p:origin x="73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9E3C1BB-38D8-FA4F-AC62-16CA5AF0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8d94f881_2_41:notes">
            <a:extLst>
              <a:ext uri="{FF2B5EF4-FFF2-40B4-BE49-F238E27FC236}">
                <a16:creationId xmlns:a16="http://schemas.microsoft.com/office/drawing/2014/main" id="{F385E8EF-EE22-0B65-30E4-6A91006F4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c8d94f881_2_41:notes">
            <a:extLst>
              <a:ext uri="{FF2B5EF4-FFF2-40B4-BE49-F238E27FC236}">
                <a16:creationId xmlns:a16="http://schemas.microsoft.com/office/drawing/2014/main" id="{28B6A82F-50E4-13AD-849B-6132A69BD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946f1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3d946f1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9DA659C-8DDC-EA85-E268-55B324E6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5DB0EC9B-A367-DB09-E839-63007D132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3DDF5725-8BF2-D7A9-E2DB-F61418AA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8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F9EDACE-A6A1-AC1E-41A6-15D2A3F4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67BE6475-5E2A-1302-80AF-586DD4468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CF2DA4C8-A855-E0A8-6CC8-B7F3F6611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38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1D38C0DE-E195-0B4E-882A-11E6E731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7FF10A53-3081-FCDF-334B-29C1F68A8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5718597B-65B0-12A8-2DC0-6E20201C6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9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AEEA62CD-1739-2992-DEDE-E7BC332D2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B1DB1BB2-7A31-2B7D-B227-2551E614A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406048E1-9358-802E-08A3-E3D0904EE9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91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44D233C-9450-9E28-B4A0-75B5EFFD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0ACE3D16-9CCE-1938-82E0-99C602327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B484B33C-2B18-1A97-F4E5-1FFE04DC6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79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B8577B2-B837-908E-F4C2-367EEC38C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2f96894e_0_0:notes">
            <a:extLst>
              <a:ext uri="{FF2B5EF4-FFF2-40B4-BE49-F238E27FC236}">
                <a16:creationId xmlns:a16="http://schemas.microsoft.com/office/drawing/2014/main" id="{41381DF3-0C3E-98D5-1EC6-2E3134A00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2f96894e_0_0:notes">
            <a:extLst>
              <a:ext uri="{FF2B5EF4-FFF2-40B4-BE49-F238E27FC236}">
                <a16:creationId xmlns:a16="http://schemas.microsoft.com/office/drawing/2014/main" id="{53E7B1E9-8EB2-7CFA-0BFE-36E3B253F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03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28750" y="1163975"/>
            <a:ext cx="64173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Proxima Nova Semibold"/>
              <a:buNone/>
              <a:defRPr sz="620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erriweather"/>
              <a:buNone/>
              <a:defRPr sz="52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517775" y="2575950"/>
            <a:ext cx="6417300" cy="6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7477" y="3952151"/>
            <a:ext cx="1924274" cy="5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304925" y="1239150"/>
            <a:ext cx="36588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: Grey">
  <p:cSld name="Section Header – Grey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4170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417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52825" y="1327875"/>
            <a:ext cx="5227500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 b="1" i="0" u="none" strike="noStrike" cap="none"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352825" y="2278425"/>
            <a:ext cx="5227500" cy="7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None/>
              <a:defRPr sz="2400" i="0" u="none" strike="noStrike" cap="none">
                <a:solidFill>
                  <a:srgbClr val="562100"/>
                </a:solidFill>
              </a:defRPr>
            </a:lvl1pPr>
            <a:lvl2pPr marR="0"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R="0"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722207"/>
            <a:ext cx="61983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239156"/>
            <a:ext cx="61983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 Only (for use with images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729302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(for use with images)">
  <p:cSld name="Caption Only (for use with images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 u="none" strike="noStrike" cap="none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833100" y="1258525"/>
            <a:ext cx="7325400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12000"/>
              <a:buNone/>
              <a:defRPr sz="12000" i="0" u="none" strike="noStrike" cap="none">
                <a:solidFill>
                  <a:srgbClr val="5621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833100" y="3152225"/>
            <a:ext cx="7325400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None/>
              <a:defRPr sz="1700" i="0" u="none" strike="noStrike" cap="none">
                <a:solidFill>
                  <a:srgbClr val="000000"/>
                </a:solidFill>
              </a:defRPr>
            </a:lvl1pPr>
            <a:lvl2pPr marL="914400" marR="0" lvl="1" indent="-3238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 i="0" u="none" strike="noStrike" cap="none">
                <a:solidFill>
                  <a:srgbClr val="000000"/>
                </a:solidFill>
              </a:defRPr>
            </a:lvl2pPr>
            <a:lvl3pPr marL="1371600" marR="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13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72220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94908"/>
            <a:ext cx="8520600" cy="3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 flipH="1">
            <a:off x="329100" y="563849"/>
            <a:ext cx="8485800" cy="10125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475" y="149926"/>
            <a:ext cx="908060" cy="2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Image Based Price Estimation Model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20CB-4BC4-98DB-2B7A-A5160C80500B}"/>
              </a:ext>
            </a:extLst>
          </p:cNvPr>
          <p:cNvSpPr txBox="1"/>
          <p:nvPr/>
        </p:nvSpPr>
        <p:spPr>
          <a:xfrm>
            <a:off x="538500" y="3730305"/>
            <a:ext cx="5494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CSE 498: Deep Learning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Sponsor: Dr. Parv Venkitasubramaniam</a:t>
            </a:r>
          </a:p>
          <a:p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Semibold"/>
                <a:sym typeface="Proxima Nova Semibold"/>
              </a:rPr>
              <a:t>Lauri Soome, Yan Huang, Xiang Gao, Vyshnavi Kondapalli</a:t>
            </a:r>
          </a:p>
          <a:p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B621128-0471-42F7-8FD4-E14AFBF2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>
            <a:extLst>
              <a:ext uri="{FF2B5EF4-FFF2-40B4-BE49-F238E27FC236}">
                <a16:creationId xmlns:a16="http://schemas.microsoft.com/office/drawing/2014/main" id="{8057CD70-4A0D-471C-838A-53E638532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8500" y="1825087"/>
            <a:ext cx="8067000" cy="14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212039" y="3680623"/>
            <a:ext cx="2024987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600" b="1" dirty="0">
                <a:solidFill>
                  <a:srgbClr val="562100"/>
                </a:solidFill>
              </a:rPr>
              <a:t>yah423@lehigh.edu</a:t>
            </a: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91722" y="792844"/>
            <a:ext cx="147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 dirty="0"/>
              <a:t>Yan H.</a:t>
            </a:r>
            <a:endParaRPr sz="3000" dirty="0"/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13D3DBDC-6210-5D1E-C560-D6A9AA32AE1E}"/>
              </a:ext>
            </a:extLst>
          </p:cNvPr>
          <p:cNvSpPr txBox="1">
            <a:spLocks/>
          </p:cNvSpPr>
          <p:nvPr/>
        </p:nvSpPr>
        <p:spPr>
          <a:xfrm>
            <a:off x="3130051" y="0"/>
            <a:ext cx="28838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6A051-5D09-5B94-92F3-AA366550CCAF}"/>
              </a:ext>
            </a:extLst>
          </p:cNvPr>
          <p:cNvSpPr txBox="1"/>
          <p:nvPr/>
        </p:nvSpPr>
        <p:spPr>
          <a:xfrm>
            <a:off x="7054146" y="791061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Lauri 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8F18-8EC3-9FEE-0FCD-5DF264E46D87}"/>
              </a:ext>
            </a:extLst>
          </p:cNvPr>
          <p:cNvSpPr txBox="1"/>
          <p:nvPr/>
        </p:nvSpPr>
        <p:spPr>
          <a:xfrm>
            <a:off x="4803698" y="799082"/>
            <a:ext cx="1698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Xiang G.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A8B23-9554-B25B-8DAD-8727362DDD73}"/>
              </a:ext>
            </a:extLst>
          </p:cNvPr>
          <p:cNvSpPr txBox="1"/>
          <p:nvPr/>
        </p:nvSpPr>
        <p:spPr>
          <a:xfrm>
            <a:off x="2073322" y="802195"/>
            <a:ext cx="2402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562100"/>
                </a:solidFill>
                <a:effectLst/>
                <a:uLnTx/>
                <a:uFillTx/>
                <a:latin typeface="Proxima Nova"/>
                <a:sym typeface="Proxima Nova"/>
              </a:rPr>
              <a:t>Vyshnavi K.</a:t>
            </a:r>
            <a:endParaRPr lang="en-US" dirty="0"/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70033DB7-907F-FCEC-8A8D-845CF022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9" y="1463296"/>
            <a:ext cx="1417591" cy="2025862"/>
          </a:xfrm>
          <a:prstGeom prst="rect">
            <a:avLst/>
          </a:prstGeom>
        </p:spPr>
      </p:pic>
      <p:pic>
        <p:nvPicPr>
          <p:cNvPr id="20" name="Picture 19" descr="A person in a white shirt&#10;&#10;Description automatically generated">
            <a:extLst>
              <a:ext uri="{FF2B5EF4-FFF2-40B4-BE49-F238E27FC236}">
                <a16:creationId xmlns:a16="http://schemas.microsoft.com/office/drawing/2014/main" id="{5E0BF1E6-C5A4-3A37-43AA-063375CB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98" y="1607457"/>
            <a:ext cx="1737539" cy="1737539"/>
          </a:xfrm>
          <a:prstGeom prst="rect">
            <a:avLst/>
          </a:prstGeom>
        </p:spPr>
      </p:pic>
      <p:pic>
        <p:nvPicPr>
          <p:cNvPr id="22" name="Picture 21" descr="A person in a black hoodie&#10;&#10;Description automatically generated">
            <a:extLst>
              <a:ext uri="{FF2B5EF4-FFF2-40B4-BE49-F238E27FC236}">
                <a16:creationId xmlns:a16="http://schemas.microsoft.com/office/drawing/2014/main" id="{A87C11BD-C8CC-DC41-EBDA-F4C699FB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06" y="1534166"/>
            <a:ext cx="1288411" cy="1932616"/>
          </a:xfrm>
          <a:prstGeom prst="rect">
            <a:avLst/>
          </a:prstGeom>
        </p:spPr>
      </p:pic>
      <p:sp>
        <p:nvSpPr>
          <p:cNvPr id="23" name="Google Shape;163;p30">
            <a:extLst>
              <a:ext uri="{FF2B5EF4-FFF2-40B4-BE49-F238E27FC236}">
                <a16:creationId xmlns:a16="http://schemas.microsoft.com/office/drawing/2014/main" id="{9518D6A0-5613-9EB4-659C-C055E37EEB9E}"/>
              </a:ext>
            </a:extLst>
          </p:cNvPr>
          <p:cNvSpPr txBox="1">
            <a:spLocks/>
          </p:cNvSpPr>
          <p:nvPr/>
        </p:nvSpPr>
        <p:spPr>
          <a:xfrm>
            <a:off x="2545264" y="3680623"/>
            <a:ext cx="2026736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vyk223@lehigh.edu</a:t>
            </a:r>
          </a:p>
        </p:txBody>
      </p:sp>
      <p:sp>
        <p:nvSpPr>
          <p:cNvPr id="24" name="Google Shape;163;p30">
            <a:extLst>
              <a:ext uri="{FF2B5EF4-FFF2-40B4-BE49-F238E27FC236}">
                <a16:creationId xmlns:a16="http://schemas.microsoft.com/office/drawing/2014/main" id="{04776968-31EA-5D8C-1B54-AC0C25895FC6}"/>
              </a:ext>
            </a:extLst>
          </p:cNvPr>
          <p:cNvSpPr txBox="1">
            <a:spLocks/>
          </p:cNvSpPr>
          <p:nvPr/>
        </p:nvSpPr>
        <p:spPr>
          <a:xfrm>
            <a:off x="5025892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xig423@lehigh.edu</a:t>
            </a:r>
          </a:p>
        </p:txBody>
      </p:sp>
      <p:sp>
        <p:nvSpPr>
          <p:cNvPr id="25" name="Google Shape;163;p30">
            <a:extLst>
              <a:ext uri="{FF2B5EF4-FFF2-40B4-BE49-F238E27FC236}">
                <a16:creationId xmlns:a16="http://schemas.microsoft.com/office/drawing/2014/main" id="{E4D59FE6-D893-9A5A-7549-2838E243B8A3}"/>
              </a:ext>
            </a:extLst>
          </p:cNvPr>
          <p:cNvSpPr txBox="1">
            <a:spLocks/>
          </p:cNvSpPr>
          <p:nvPr/>
        </p:nvSpPr>
        <p:spPr>
          <a:xfrm>
            <a:off x="7054146" y="3680623"/>
            <a:ext cx="1949963" cy="1026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M.S Data Science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600" b="1" dirty="0">
                <a:solidFill>
                  <a:srgbClr val="562100"/>
                </a:solidFill>
              </a:rPr>
              <a:t>las623@lehigh.edu</a:t>
            </a:r>
          </a:p>
        </p:txBody>
      </p:sp>
      <p:pic>
        <p:nvPicPr>
          <p:cNvPr id="27" name="Picture 26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06CAE8F2-E051-847D-74A2-D4308DB12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245" y="1545721"/>
            <a:ext cx="1322157" cy="1913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192505" y="654717"/>
            <a:ext cx="8839199" cy="106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Image-Based Price Estimation of Second-Hand Musical Instruments using Deep Learning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20600E80-7D44-0D0A-84A7-FE9597C4CD56}"/>
              </a:ext>
            </a:extLst>
          </p:cNvPr>
          <p:cNvSpPr txBox="1">
            <a:spLocks/>
          </p:cNvSpPr>
          <p:nvPr/>
        </p:nvSpPr>
        <p:spPr>
          <a:xfrm>
            <a:off x="192505" y="1813261"/>
            <a:ext cx="8245642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Musical instruments have a big second-hand market.</a:t>
            </a:r>
            <a:endParaRPr lang="en-US" sz="2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Beginners looking to find affordable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Musicians upgrading looking to sell their used instruments.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Buyers and sellers both not aware of the prices of second-hand instruments.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Our aim is to recommend fair prices to both sellers and buyers based of the images of the musical instruments.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F5AADC-5586-5851-C81F-AC1B5179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1F1C5746-DCC6-5AB6-B7D3-205477990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3422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Possible Challenges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84CDFC6-D8F1-15C6-8237-E95A0E0904B5}"/>
              </a:ext>
            </a:extLst>
          </p:cNvPr>
          <p:cNvSpPr txBox="1">
            <a:spLocks/>
          </p:cNvSpPr>
          <p:nvPr/>
        </p:nvSpPr>
        <p:spPr>
          <a:xfrm>
            <a:off x="920910" y="1824287"/>
            <a:ext cx="7183323" cy="2021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Acquiring Valid Data: Navigating the Quest for Labeled Images</a:t>
            </a: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Taming Data Noise: Strategies for Cleaner Inputs</a:t>
            </a: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  <a:p>
            <a:pPr marL="457200" indent="-4572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Beyond Classification: Tailoring Deep Learning for Regression </a:t>
            </a:r>
            <a:r>
              <a:rPr lang="en-US" altLang="zh-CN" sz="1600" b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Problem</a:t>
            </a:r>
            <a:endParaRPr lang="en-US" sz="1600" b="0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632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EDDAB1ED-2567-306E-9B07-899F4EAE5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2F078BFE-12E3-98D2-4380-23015BB09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Methodology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DF224B4C-21A2-B689-9CE7-8F829FF16AF5}"/>
              </a:ext>
            </a:extLst>
          </p:cNvPr>
          <p:cNvSpPr txBox="1">
            <a:spLocks/>
          </p:cNvSpPr>
          <p:nvPr/>
        </p:nvSpPr>
        <p:spPr>
          <a:xfrm>
            <a:off x="521368" y="1647825"/>
            <a:ext cx="7069572" cy="240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Literature Review</a:t>
            </a:r>
          </a:p>
          <a:p>
            <a:r>
              <a:rPr lang="en-US" sz="3000" dirty="0"/>
              <a:t>Collect &amp; Preprocess Data</a:t>
            </a:r>
          </a:p>
          <a:p>
            <a:r>
              <a:rPr lang="en-US" sz="3000" dirty="0"/>
              <a:t>Develop Different Neural Networks</a:t>
            </a:r>
          </a:p>
          <a:p>
            <a:r>
              <a:rPr lang="en-US" sz="3000" dirty="0"/>
              <a:t>Evaluate &amp; Select Model</a:t>
            </a:r>
          </a:p>
        </p:txBody>
      </p:sp>
    </p:spTree>
    <p:extLst>
      <p:ext uri="{BB962C8B-B14F-4D97-AF65-F5344CB8AC3E}">
        <p14:creationId xmlns:p14="http://schemas.microsoft.com/office/powerpoint/2010/main" val="213388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E04F3A4-F632-0CA4-28DE-4557FD3B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F24ABEF2-E004-2858-23F6-84119A9DA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Project Management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EA81797E-983C-98F9-8B7E-776D274C138A}"/>
              </a:ext>
            </a:extLst>
          </p:cNvPr>
          <p:cNvSpPr txBox="1">
            <a:spLocks/>
          </p:cNvSpPr>
          <p:nvPr/>
        </p:nvSpPr>
        <p:spPr>
          <a:xfrm>
            <a:off x="1392640" y="1158540"/>
            <a:ext cx="6198300" cy="387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Follow the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Weekly Progress Reports &amp;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Monitor and Adapt to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Partner with the Project Sponsor for Insight and Support</a:t>
            </a:r>
          </a:p>
          <a:p>
            <a:br>
              <a:rPr lang="en-US" sz="3000" dirty="0"/>
            </a:b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4779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CC4E7D1F-C808-B008-FFB5-91AFB455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E155DB64-9BA5-F111-9C2A-B1CBF09430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767" y="758627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R</a:t>
            </a:r>
            <a:r>
              <a:rPr lang="en-US" sz="3000" b="1" dirty="0"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ele</a:t>
            </a:r>
            <a:r>
              <a:rPr lang="en-US" sz="3000" b="1" dirty="0">
                <a:solidFill>
                  <a:srgbClr val="562100"/>
                </a:solidFill>
                <a:latin typeface="Proxima Nova" panose="020B0604020202020204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vant Papers</a:t>
            </a:r>
            <a:endParaRPr lang="en-US" sz="3000" b="1" dirty="0">
              <a:latin typeface="Proxima Nova" panose="020B0604020202020204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  <p:sp>
        <p:nvSpPr>
          <p:cNvPr id="2" name="Google Shape;139;p9">
            <a:extLst>
              <a:ext uri="{FF2B5EF4-FFF2-40B4-BE49-F238E27FC236}">
                <a16:creationId xmlns:a16="http://schemas.microsoft.com/office/drawing/2014/main" id="{E7055D04-FBC8-0BBC-034A-DACEE59631B0}"/>
              </a:ext>
            </a:extLst>
          </p:cNvPr>
          <p:cNvSpPr txBox="1"/>
          <p:nvPr/>
        </p:nvSpPr>
        <p:spPr>
          <a:xfrm>
            <a:off x="143827" y="1636715"/>
            <a:ext cx="8653809" cy="364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Deep learning for price prediction of second-hand items (Fathalla et al., 2020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Vehicle Price Prediction using Visual Features (Yang et al., 2018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>
                  <a:lumMod val="25000"/>
                </a:schemeClr>
              </a:solidFill>
              <a:latin typeface="+mj-lt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8572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Analysis of guitar wood attribute and prices (Zhou et al., 2022</a:t>
            </a:r>
            <a:r>
              <a:rPr lang="en-US" sz="1600" baseline="300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+mj-lt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en-US" sz="1100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endParaRPr lang="fa-IR" sz="1100" u="none" strike="noStrike" cap="none" dirty="0">
              <a:solidFill>
                <a:schemeClr val="accent5">
                  <a:lumMod val="25000"/>
                </a:schemeClr>
              </a:solidFill>
              <a:latin typeface="CMU Serif Roman" panose="02000603000000000000" pitchFamily="2" charset="0"/>
              <a:ea typeface="CMU Serif Roman" panose="02000603000000000000" pitchFamily="2" charset="0"/>
              <a:sym typeface="Arial"/>
            </a:endParaRP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chemeClr val="accent5">
                    <a:lumMod val="2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 </a:t>
            </a: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Fathalla, A., Salah, A., Li, K., Li, K., &amp; Francesco, P. (2020, July). Deep end-to-end learning for price prediction of second-hand items. In Knowledge and Information Systems (Vol. 62, No. 4541-4568).</a:t>
            </a:r>
            <a:endParaRPr lang="en-US" sz="1000" b="0" i="0" dirty="0">
              <a:solidFill>
                <a:schemeClr val="accent5">
                  <a:lumMod val="2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b="0" i="0" dirty="0">
                <a:solidFill>
                  <a:schemeClr val="accent5">
                    <a:lumMod val="2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</a:t>
            </a: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Yang, R. R., Chen, S., &amp; Chou, E. (2018, October). Vehicle Price Prediction using Visual Features. In arXiv:1803.11227v2 [cs.CV]</a:t>
            </a:r>
          </a:p>
          <a:p>
            <a:pPr marL="571500" lvl="1">
              <a:buClr>
                <a:schemeClr val="dk2"/>
              </a:buClr>
              <a:buSzPts val="1280"/>
            </a:pPr>
            <a:r>
              <a:rPr lang="en-US" sz="1000" dirty="0">
                <a:solidFill>
                  <a:schemeClr val="accent5">
                    <a:lumMod val="2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Zhou, X., Miyauchi, R., &amp; Inoue, Y. (2022). Effect of wood attributes on the price persistence of acoustic guitars. Journal of Wood Science, 68(49). </a:t>
            </a:r>
            <a:endParaRPr lang="en-US" sz="1000" b="0" i="0" dirty="0">
              <a:solidFill>
                <a:schemeClr val="accent5">
                  <a:lumMod val="2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72426ECB-B8D8-D1CE-F2D8-142C4E25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B934A7FB-CD02-A4B1-AC49-3CE46A0EC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Time Plan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39F4CF63-9D08-7DC6-5843-CF2FACA00CBC}"/>
              </a:ext>
            </a:extLst>
          </p:cNvPr>
          <p:cNvSpPr txBox="1">
            <a:spLocks/>
          </p:cNvSpPr>
          <p:nvPr/>
        </p:nvSpPr>
        <p:spPr>
          <a:xfrm>
            <a:off x="1392640" y="1857876"/>
            <a:ext cx="6198300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The project is designed to develop a model that predicts the prices for second-hand musical instruments using seller-provided images.</a:t>
            </a:r>
          </a:p>
        </p:txBody>
      </p:sp>
    </p:spTree>
    <p:extLst>
      <p:ext uri="{BB962C8B-B14F-4D97-AF65-F5344CB8AC3E}">
        <p14:creationId xmlns:p14="http://schemas.microsoft.com/office/powerpoint/2010/main" val="337476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BC79E8-D74E-6B34-35CC-67E44054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>
            <a:extLst>
              <a:ext uri="{FF2B5EF4-FFF2-40B4-BE49-F238E27FC236}">
                <a16:creationId xmlns:a16="http://schemas.microsoft.com/office/drawing/2014/main" id="{69E1FF36-8F65-F91A-BE6A-8A71296C6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2640" y="654718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/>
              <a:t>Task Split</a:t>
            </a:r>
            <a:endParaRPr sz="3000" dirty="0"/>
          </a:p>
        </p:txBody>
      </p:sp>
      <p:sp>
        <p:nvSpPr>
          <p:cNvPr id="10" name="Google Shape;174;p31">
            <a:extLst>
              <a:ext uri="{FF2B5EF4-FFF2-40B4-BE49-F238E27FC236}">
                <a16:creationId xmlns:a16="http://schemas.microsoft.com/office/drawing/2014/main" id="{FDC46D36-9BA6-BFCD-3193-731C529D1394}"/>
              </a:ext>
            </a:extLst>
          </p:cNvPr>
          <p:cNvSpPr txBox="1">
            <a:spLocks/>
          </p:cNvSpPr>
          <p:nvPr/>
        </p:nvSpPr>
        <p:spPr>
          <a:xfrm>
            <a:off x="1392640" y="1647825"/>
            <a:ext cx="6198300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rgbClr val="5621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3000" dirty="0"/>
              <a:t>Tasks: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146831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 Presentation Template: Version 1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421</Words>
  <Application>Microsoft Office PowerPoint</Application>
  <PresentationFormat>On-screen Show (16:9)</PresentationFormat>
  <Paragraphs>64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Proxima Nova</vt:lpstr>
      <vt:lpstr>Arial</vt:lpstr>
      <vt:lpstr>Proxima Nova Semibold</vt:lpstr>
      <vt:lpstr>Merriweather</vt:lpstr>
      <vt:lpstr>Georgia</vt:lpstr>
      <vt:lpstr>CMU SERIF ROMAN</vt:lpstr>
      <vt:lpstr>Simple Light</vt:lpstr>
      <vt:lpstr>LU Presentation Template: Version 1</vt:lpstr>
      <vt:lpstr>Image Based Price Estimation Model</vt:lpstr>
      <vt:lpstr>Yan H.</vt:lpstr>
      <vt:lpstr>Image-Based Price Estimation of Second-Hand Musical Instruments using Deep Learning</vt:lpstr>
      <vt:lpstr>Possible Challenges</vt:lpstr>
      <vt:lpstr>Methodology</vt:lpstr>
      <vt:lpstr>Project Management</vt:lpstr>
      <vt:lpstr>Relevant Papers</vt:lpstr>
      <vt:lpstr>Time Plan</vt:lpstr>
      <vt:lpstr>Task Split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Lehigh MS Data Science Program</dc:title>
  <cp:lastModifiedBy>Xiang Gao</cp:lastModifiedBy>
  <cp:revision>38</cp:revision>
  <dcterms:modified xsi:type="dcterms:W3CDTF">2024-02-11T20:56:10Z</dcterms:modified>
</cp:coreProperties>
</file>